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68C6D7-8BEE-4920-9D7E-E8D1EDF98D17}" type="datetimeFigureOut">
              <a:rPr lang="uk-UA" smtClean="0"/>
              <a:t>02.10.2017</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DE90B-EF3B-4381-9A53-BC5927CAD7BC}" type="slidenum">
              <a:rPr lang="uk-UA" smtClean="0"/>
              <a:t>‹#›</a:t>
            </a:fld>
            <a:endParaRPr lang="uk-UA"/>
          </a:p>
        </p:txBody>
      </p:sp>
    </p:spTree>
    <p:extLst>
      <p:ext uri="{BB962C8B-B14F-4D97-AF65-F5344CB8AC3E}">
        <p14:creationId xmlns:p14="http://schemas.microsoft.com/office/powerpoint/2010/main" val="336109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B42DE90B-EF3B-4381-9A53-BC5927CAD7BC}" type="slidenum">
              <a:rPr lang="uk-UA" smtClean="0"/>
              <a:t>1</a:t>
            </a:fld>
            <a:endParaRPr lang="uk-UA"/>
          </a:p>
        </p:txBody>
      </p:sp>
    </p:spTree>
    <p:extLst>
      <p:ext uri="{BB962C8B-B14F-4D97-AF65-F5344CB8AC3E}">
        <p14:creationId xmlns:p14="http://schemas.microsoft.com/office/powerpoint/2010/main" val="2094648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8B396B42-6C96-4F96-80DC-9CF4421032EC}" type="datetimeFigureOut">
              <a:rPr lang="uk-UA" smtClean="0"/>
              <a:t>02.10.2017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E75CB7A-B095-4223-8DDA-E6B1525547DB}" type="slidenum">
              <a:rPr lang="uk-UA" smtClean="0"/>
              <a:t>‹#›</a:t>
            </a:fld>
            <a:endParaRPr lang="uk-UA"/>
          </a:p>
        </p:txBody>
      </p:sp>
    </p:spTree>
    <p:extLst>
      <p:ext uri="{BB962C8B-B14F-4D97-AF65-F5344CB8AC3E}">
        <p14:creationId xmlns:p14="http://schemas.microsoft.com/office/powerpoint/2010/main" val="3200657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B396B42-6C96-4F96-80DC-9CF4421032EC}" type="datetimeFigureOut">
              <a:rPr lang="uk-UA" smtClean="0"/>
              <a:t>02.10.2017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E75CB7A-B095-4223-8DDA-E6B1525547DB}" type="slidenum">
              <a:rPr lang="uk-UA" smtClean="0"/>
              <a:t>‹#›</a:t>
            </a:fld>
            <a:endParaRPr lang="uk-UA"/>
          </a:p>
        </p:txBody>
      </p:sp>
    </p:spTree>
    <p:extLst>
      <p:ext uri="{BB962C8B-B14F-4D97-AF65-F5344CB8AC3E}">
        <p14:creationId xmlns:p14="http://schemas.microsoft.com/office/powerpoint/2010/main" val="865284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B396B42-6C96-4F96-80DC-9CF4421032EC}" type="datetimeFigureOut">
              <a:rPr lang="uk-UA" smtClean="0"/>
              <a:t>02.10.2017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E75CB7A-B095-4223-8DDA-E6B1525547DB}" type="slidenum">
              <a:rPr lang="uk-UA" smtClean="0"/>
              <a:t>‹#›</a:t>
            </a:fld>
            <a:endParaRPr lang="uk-UA"/>
          </a:p>
        </p:txBody>
      </p:sp>
    </p:spTree>
    <p:extLst>
      <p:ext uri="{BB962C8B-B14F-4D97-AF65-F5344CB8AC3E}">
        <p14:creationId xmlns:p14="http://schemas.microsoft.com/office/powerpoint/2010/main" val="3574420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B396B42-6C96-4F96-80DC-9CF4421032EC}" type="datetimeFigureOut">
              <a:rPr lang="uk-UA" smtClean="0"/>
              <a:t>02.10.2017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E75CB7A-B095-4223-8DDA-E6B1525547DB}" type="slidenum">
              <a:rPr lang="uk-UA" smtClean="0"/>
              <a:t>‹#›</a:t>
            </a:fld>
            <a:endParaRPr lang="uk-UA"/>
          </a:p>
        </p:txBody>
      </p:sp>
    </p:spTree>
    <p:extLst>
      <p:ext uri="{BB962C8B-B14F-4D97-AF65-F5344CB8AC3E}">
        <p14:creationId xmlns:p14="http://schemas.microsoft.com/office/powerpoint/2010/main" val="397860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B396B42-6C96-4F96-80DC-9CF4421032EC}" type="datetimeFigureOut">
              <a:rPr lang="uk-UA" smtClean="0"/>
              <a:t>02.10.2017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E75CB7A-B095-4223-8DDA-E6B1525547DB}" type="slidenum">
              <a:rPr lang="uk-UA" smtClean="0"/>
              <a:t>‹#›</a:t>
            </a:fld>
            <a:endParaRPr lang="uk-UA"/>
          </a:p>
        </p:txBody>
      </p:sp>
    </p:spTree>
    <p:extLst>
      <p:ext uri="{BB962C8B-B14F-4D97-AF65-F5344CB8AC3E}">
        <p14:creationId xmlns:p14="http://schemas.microsoft.com/office/powerpoint/2010/main" val="42687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8B396B42-6C96-4F96-80DC-9CF4421032EC}" type="datetimeFigureOut">
              <a:rPr lang="uk-UA" smtClean="0"/>
              <a:t>02.10.2017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E75CB7A-B095-4223-8DDA-E6B1525547DB}" type="slidenum">
              <a:rPr lang="uk-UA" smtClean="0"/>
              <a:t>‹#›</a:t>
            </a:fld>
            <a:endParaRPr lang="uk-UA"/>
          </a:p>
        </p:txBody>
      </p:sp>
    </p:spTree>
    <p:extLst>
      <p:ext uri="{BB962C8B-B14F-4D97-AF65-F5344CB8AC3E}">
        <p14:creationId xmlns:p14="http://schemas.microsoft.com/office/powerpoint/2010/main" val="61230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8B396B42-6C96-4F96-80DC-9CF4421032EC}" type="datetimeFigureOut">
              <a:rPr lang="uk-UA" smtClean="0"/>
              <a:t>02.10.2017</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1E75CB7A-B095-4223-8DDA-E6B1525547DB}" type="slidenum">
              <a:rPr lang="uk-UA" smtClean="0"/>
              <a:t>‹#›</a:t>
            </a:fld>
            <a:endParaRPr lang="uk-UA"/>
          </a:p>
        </p:txBody>
      </p:sp>
    </p:spTree>
    <p:extLst>
      <p:ext uri="{BB962C8B-B14F-4D97-AF65-F5344CB8AC3E}">
        <p14:creationId xmlns:p14="http://schemas.microsoft.com/office/powerpoint/2010/main" val="388427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8B396B42-6C96-4F96-80DC-9CF4421032EC}" type="datetimeFigureOut">
              <a:rPr lang="uk-UA" smtClean="0"/>
              <a:t>02.10.2017</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1E75CB7A-B095-4223-8DDA-E6B1525547DB}" type="slidenum">
              <a:rPr lang="uk-UA" smtClean="0"/>
              <a:t>‹#›</a:t>
            </a:fld>
            <a:endParaRPr lang="uk-UA"/>
          </a:p>
        </p:txBody>
      </p:sp>
    </p:spTree>
    <p:extLst>
      <p:ext uri="{BB962C8B-B14F-4D97-AF65-F5344CB8AC3E}">
        <p14:creationId xmlns:p14="http://schemas.microsoft.com/office/powerpoint/2010/main" val="1703203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B396B42-6C96-4F96-80DC-9CF4421032EC}" type="datetimeFigureOut">
              <a:rPr lang="uk-UA" smtClean="0"/>
              <a:t>02.10.2017</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1E75CB7A-B095-4223-8DDA-E6B1525547DB}" type="slidenum">
              <a:rPr lang="uk-UA" smtClean="0"/>
              <a:t>‹#›</a:t>
            </a:fld>
            <a:endParaRPr lang="uk-UA"/>
          </a:p>
        </p:txBody>
      </p:sp>
    </p:spTree>
    <p:extLst>
      <p:ext uri="{BB962C8B-B14F-4D97-AF65-F5344CB8AC3E}">
        <p14:creationId xmlns:p14="http://schemas.microsoft.com/office/powerpoint/2010/main" val="4031385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B396B42-6C96-4F96-80DC-9CF4421032EC}" type="datetimeFigureOut">
              <a:rPr lang="uk-UA" smtClean="0"/>
              <a:t>02.10.2017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E75CB7A-B095-4223-8DDA-E6B1525547DB}" type="slidenum">
              <a:rPr lang="uk-UA" smtClean="0"/>
              <a:t>‹#›</a:t>
            </a:fld>
            <a:endParaRPr lang="uk-UA"/>
          </a:p>
        </p:txBody>
      </p:sp>
    </p:spTree>
    <p:extLst>
      <p:ext uri="{BB962C8B-B14F-4D97-AF65-F5344CB8AC3E}">
        <p14:creationId xmlns:p14="http://schemas.microsoft.com/office/powerpoint/2010/main" val="49982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B396B42-6C96-4F96-80DC-9CF4421032EC}" type="datetimeFigureOut">
              <a:rPr lang="uk-UA" smtClean="0"/>
              <a:t>02.10.2017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E75CB7A-B095-4223-8DDA-E6B1525547DB}" type="slidenum">
              <a:rPr lang="uk-UA" smtClean="0"/>
              <a:t>‹#›</a:t>
            </a:fld>
            <a:endParaRPr lang="uk-UA"/>
          </a:p>
        </p:txBody>
      </p:sp>
    </p:spTree>
    <p:extLst>
      <p:ext uri="{BB962C8B-B14F-4D97-AF65-F5344CB8AC3E}">
        <p14:creationId xmlns:p14="http://schemas.microsoft.com/office/powerpoint/2010/main" val="3049800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96B42-6C96-4F96-80DC-9CF4421032EC}" type="datetimeFigureOut">
              <a:rPr lang="uk-UA" smtClean="0"/>
              <a:t>02.10.2017</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5CB7A-B095-4223-8DDA-E6B1525547DB}" type="slidenum">
              <a:rPr lang="uk-UA" smtClean="0"/>
              <a:t>‹#›</a:t>
            </a:fld>
            <a:endParaRPr lang="uk-UA"/>
          </a:p>
        </p:txBody>
      </p:sp>
    </p:spTree>
    <p:extLst>
      <p:ext uri="{BB962C8B-B14F-4D97-AF65-F5344CB8AC3E}">
        <p14:creationId xmlns:p14="http://schemas.microsoft.com/office/powerpoint/2010/main" val="302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lumMod val="99000"/>
                <a:lumOff val="1000"/>
              </a:srgbClr>
            </a:gs>
            <a:gs pos="25000">
              <a:srgbClr val="85C2FF"/>
            </a:gs>
            <a:gs pos="42000">
              <a:srgbClr val="C4D6EB"/>
            </a:gs>
            <a:gs pos="69000">
              <a:srgbClr val="FFEBFA">
                <a:lumMod val="0"/>
                <a:lumOff val="100000"/>
              </a:srgbClr>
            </a:gs>
          </a:gsLst>
          <a:lin ang="16200000" scaled="1"/>
          <a:tileRect/>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4498" y="4941168"/>
            <a:ext cx="8394219" cy="1567260"/>
          </a:xfrm>
        </p:spPr>
        <p:txBody>
          <a:bodyPr/>
          <a:lstStyle/>
          <a:p>
            <a:r>
              <a:rPr lang="uk-UA" b="1" i="1" dirty="0" smtClean="0">
                <a:solidFill>
                  <a:srgbClr val="FFFF00"/>
                </a:solidFill>
                <a:effectLst>
                  <a:outerShdw blurRad="38100" dist="38100" dir="2700000" algn="tl">
                    <a:srgbClr val="000000">
                      <a:alpha val="43137"/>
                    </a:srgbClr>
                  </a:outerShdw>
                </a:effectLst>
              </a:rPr>
              <a:t>Кременовська Ірина Володимирівна, </a:t>
            </a:r>
            <a:r>
              <a:rPr lang="uk-UA" b="1" i="1" dirty="0" err="1" smtClean="0">
                <a:solidFill>
                  <a:srgbClr val="FFFF00"/>
                </a:solidFill>
                <a:effectLst>
                  <a:outerShdw blurRad="38100" dist="38100" dir="2700000" algn="tl">
                    <a:srgbClr val="000000">
                      <a:alpha val="43137"/>
                    </a:srgbClr>
                  </a:outerShdw>
                </a:effectLst>
              </a:rPr>
              <a:t>к.ю.н</a:t>
            </a:r>
            <a:r>
              <a:rPr lang="uk-UA" b="1" i="1" dirty="0" smtClean="0">
                <a:solidFill>
                  <a:srgbClr val="FFFF00"/>
                </a:solidFill>
                <a:effectLst>
                  <a:outerShdw blurRad="38100" dist="38100" dir="2700000" algn="tl">
                    <a:srgbClr val="000000">
                      <a:alpha val="43137"/>
                    </a:srgbClr>
                  </a:outerShdw>
                </a:effectLst>
              </a:rPr>
              <a:t>., </a:t>
            </a:r>
            <a:r>
              <a:rPr lang="uk-UA" b="1" i="1" dirty="0" err="1" smtClean="0">
                <a:solidFill>
                  <a:srgbClr val="FFFF00"/>
                </a:solidFill>
                <a:effectLst>
                  <a:outerShdw blurRad="38100" dist="38100" dir="2700000" algn="tl">
                    <a:srgbClr val="000000">
                      <a:alpha val="43137"/>
                    </a:srgbClr>
                  </a:outerShdw>
                </a:effectLst>
              </a:rPr>
              <a:t>с.н.с</a:t>
            </a:r>
            <a:r>
              <a:rPr lang="uk-UA" b="1" i="1" dirty="0" smtClean="0">
                <a:solidFill>
                  <a:srgbClr val="FFFF00"/>
                </a:solidFill>
                <a:effectLst>
                  <a:outerShdw blurRad="38100" dist="38100" dir="2700000" algn="tl">
                    <a:srgbClr val="000000">
                      <a:alpha val="43137"/>
                    </a:srgbClr>
                  </a:outerShdw>
                </a:effectLst>
              </a:rPr>
              <a:t>., директорка Центру економіко-правових досліджень</a:t>
            </a:r>
            <a:endParaRPr lang="uk-UA" b="1" i="1" dirty="0">
              <a:solidFill>
                <a:srgbClr val="FFFF00"/>
              </a:solidFill>
              <a:effectLst>
                <a:outerShdw blurRad="38100" dist="38100" dir="2700000" algn="tl">
                  <a:srgbClr val="000000">
                    <a:alpha val="43137"/>
                  </a:srgbClr>
                </a:outerShdw>
              </a:effectLst>
            </a:endParaRPr>
          </a:p>
        </p:txBody>
      </p:sp>
      <p:pic>
        <p:nvPicPr>
          <p:cNvPr id="1026" name="Picture 2" descr="C:\Users\1\Desktop\На сайт\cropped-сайту.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88640"/>
            <a:ext cx="1975444" cy="19754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38221" y="2164084"/>
            <a:ext cx="8826775" cy="2585323"/>
          </a:xfrm>
          <a:prstGeom prst="rect">
            <a:avLst/>
          </a:prstGeom>
          <a:gradFill>
            <a:gsLst>
              <a:gs pos="0">
                <a:srgbClr val="5E9EFF">
                  <a:lumMod val="99000"/>
                  <a:lumOff val="1000"/>
                </a:srgbClr>
              </a:gs>
              <a:gs pos="34000">
                <a:srgbClr val="00B0F0"/>
              </a:gs>
              <a:gs pos="68000">
                <a:srgbClr val="C4D6EB"/>
              </a:gs>
              <a:gs pos="99000">
                <a:srgbClr val="FFEBFA">
                  <a:lumMod val="0"/>
                  <a:lumOff val="100000"/>
                </a:srgbClr>
              </a:gs>
            </a:gsLst>
            <a:lin ang="16200000" scaled="1"/>
          </a:gradFill>
          <a:scene3d>
            <a:camera prst="orthographicFront"/>
            <a:lightRig rig="threePt" dir="t"/>
          </a:scene3d>
          <a:sp3d extrusionH="76200" contourW="12700">
            <a:extrusionClr>
              <a:schemeClr val="tx1"/>
            </a:extrusionClr>
            <a:contourClr>
              <a:srgbClr val="0070C0"/>
            </a:contourClr>
          </a:sp3d>
        </p:spPr>
        <p:txBody>
          <a:bodyPr wrap="none" lIns="91440" tIns="45720" rIns="91440" bIns="45720">
            <a:spAutoFit/>
          </a:bodyPr>
          <a:lstStyle/>
          <a:p>
            <a:pPr algn="ctr"/>
            <a:r>
              <a:rPr lang="ru-RU" sz="5400" b="1" cap="none" spc="300" dirty="0" smtClean="0">
                <a:ln w="11430" cmpd="sng">
                  <a:solidFill>
                    <a:srgbClr val="0070C0"/>
                  </a:solidFill>
                  <a:prstDash val="solid"/>
                  <a:miter lim="800000"/>
                </a:ln>
                <a:effectLst>
                  <a:glow rad="45500">
                    <a:schemeClr val="accent1">
                      <a:satMod val="220000"/>
                      <a:alpha val="35000"/>
                    </a:schemeClr>
                  </a:glow>
                </a:effectLst>
              </a:rPr>
              <a:t>Нова </a:t>
            </a:r>
            <a:r>
              <a:rPr lang="ru-RU" sz="5400" b="1" cap="none" spc="300" dirty="0" err="1" smtClean="0">
                <a:ln w="11430" cmpd="sng">
                  <a:solidFill>
                    <a:srgbClr val="0070C0"/>
                  </a:solidFill>
                  <a:prstDash val="solid"/>
                  <a:miter lim="800000"/>
                </a:ln>
                <a:effectLst>
                  <a:glow rad="45500">
                    <a:schemeClr val="accent1">
                      <a:satMod val="220000"/>
                      <a:alpha val="35000"/>
                    </a:schemeClr>
                  </a:glow>
                </a:effectLst>
              </a:rPr>
              <a:t>концепція</a:t>
            </a:r>
            <a:r>
              <a:rPr lang="ru-RU" sz="5400" b="1" cap="none" spc="300" dirty="0" smtClean="0">
                <a:ln w="11430" cmpd="sng">
                  <a:solidFill>
                    <a:srgbClr val="0070C0"/>
                  </a:solidFill>
                  <a:prstDash val="solid"/>
                  <a:miter lim="800000"/>
                </a:ln>
                <a:effectLst>
                  <a:glow rad="45500">
                    <a:schemeClr val="accent1">
                      <a:satMod val="220000"/>
                      <a:alpha val="35000"/>
                    </a:schemeClr>
                  </a:glow>
                </a:effectLst>
              </a:rPr>
              <a:t> </a:t>
            </a:r>
          </a:p>
          <a:p>
            <a:pPr algn="ctr"/>
            <a:r>
              <a:rPr lang="ru-RU" sz="5400" b="1" cap="none" spc="300" dirty="0" err="1" smtClean="0">
                <a:ln w="11430" cmpd="sng">
                  <a:solidFill>
                    <a:srgbClr val="0070C0"/>
                  </a:solidFill>
                  <a:prstDash val="solid"/>
                  <a:miter lim="800000"/>
                </a:ln>
                <a:effectLst>
                  <a:glow rad="45500">
                    <a:schemeClr val="accent1">
                      <a:satMod val="220000"/>
                      <a:alpha val="35000"/>
                    </a:schemeClr>
                  </a:glow>
                </a:effectLst>
              </a:rPr>
              <a:t>поводження</a:t>
            </a:r>
            <a:r>
              <a:rPr lang="ru-RU" sz="5400" b="1" cap="none" spc="300" dirty="0" smtClean="0">
                <a:ln w="11430" cmpd="sng">
                  <a:solidFill>
                    <a:srgbClr val="0070C0"/>
                  </a:solidFill>
                  <a:prstDash val="solid"/>
                  <a:miter lim="800000"/>
                </a:ln>
                <a:effectLst>
                  <a:glow rad="45500">
                    <a:schemeClr val="accent1">
                      <a:satMod val="220000"/>
                      <a:alpha val="35000"/>
                    </a:schemeClr>
                  </a:glow>
                </a:effectLst>
              </a:rPr>
              <a:t> з </a:t>
            </a:r>
            <a:r>
              <a:rPr lang="ru-RU" sz="5400" b="1" cap="none" spc="300" dirty="0" err="1" smtClean="0">
                <a:ln w="11430" cmpd="sng">
                  <a:solidFill>
                    <a:srgbClr val="0070C0"/>
                  </a:solidFill>
                  <a:prstDash val="solid"/>
                  <a:miter lim="800000"/>
                </a:ln>
                <a:effectLst>
                  <a:glow rad="45500">
                    <a:schemeClr val="accent1">
                      <a:satMod val="220000"/>
                      <a:alpha val="35000"/>
                    </a:schemeClr>
                  </a:glow>
                </a:effectLst>
              </a:rPr>
              <a:t>відходами</a:t>
            </a:r>
            <a:r>
              <a:rPr lang="ru-RU" sz="5400" b="1" cap="none" spc="300" dirty="0" smtClean="0">
                <a:ln w="11430" cmpd="sng">
                  <a:solidFill>
                    <a:srgbClr val="0070C0"/>
                  </a:solidFill>
                  <a:prstDash val="solid"/>
                  <a:miter lim="800000"/>
                </a:ln>
                <a:effectLst>
                  <a:glow rad="45500">
                    <a:schemeClr val="accent1">
                      <a:satMod val="220000"/>
                      <a:alpha val="35000"/>
                    </a:schemeClr>
                  </a:glow>
                </a:effectLst>
              </a:rPr>
              <a:t> </a:t>
            </a:r>
          </a:p>
          <a:p>
            <a:pPr algn="ctr"/>
            <a:r>
              <a:rPr lang="ru-RU" sz="5400" b="1" cap="none" spc="300" dirty="0" smtClean="0">
                <a:ln w="11430" cmpd="sng">
                  <a:solidFill>
                    <a:srgbClr val="0070C0"/>
                  </a:solidFill>
                  <a:prstDash val="solid"/>
                  <a:miter lim="800000"/>
                </a:ln>
                <a:effectLst>
                  <a:glow rad="45500">
                    <a:schemeClr val="accent1">
                      <a:satMod val="220000"/>
                      <a:alpha val="35000"/>
                    </a:schemeClr>
                  </a:glow>
                </a:effectLst>
              </a:rPr>
              <a:t>для </a:t>
            </a:r>
            <a:r>
              <a:rPr lang="ru-RU" sz="5400" b="1" cap="none" spc="300" dirty="0" err="1" smtClean="0">
                <a:ln w="11430" cmpd="sng">
                  <a:solidFill>
                    <a:srgbClr val="0070C0"/>
                  </a:solidFill>
                  <a:prstDash val="solid"/>
                  <a:miter lim="800000"/>
                </a:ln>
                <a:effectLst>
                  <a:glow rad="45500">
                    <a:schemeClr val="accent1">
                      <a:satMod val="220000"/>
                      <a:alpha val="35000"/>
                    </a:schemeClr>
                  </a:glow>
                </a:effectLst>
              </a:rPr>
              <a:t>України</a:t>
            </a:r>
            <a:endParaRPr lang="ru-RU" sz="5400" b="1" cap="none" spc="300" dirty="0">
              <a:ln w="11430" cmpd="sng">
                <a:solidFill>
                  <a:srgbClr val="0070C0"/>
                </a:solidFill>
                <a:prstDash val="solid"/>
                <a:miter lim="800000"/>
              </a:ln>
              <a:effectLst>
                <a:glow rad="45500">
                  <a:schemeClr val="accent1">
                    <a:satMod val="220000"/>
                    <a:alpha val="35000"/>
                  </a:schemeClr>
                </a:glow>
              </a:effectLst>
            </a:endParaRPr>
          </a:p>
        </p:txBody>
      </p:sp>
    </p:spTree>
    <p:extLst>
      <p:ext uri="{BB962C8B-B14F-4D97-AF65-F5344CB8AC3E}">
        <p14:creationId xmlns:p14="http://schemas.microsoft.com/office/powerpoint/2010/main" val="15990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4462314"/>
            <a:ext cx="8568952" cy="2063030"/>
          </a:xfrm>
        </p:spPr>
        <p:txBody>
          <a:bodyPr>
            <a:normAutofit fontScale="92500" lnSpcReduction="20000"/>
          </a:bodyPr>
          <a:lstStyle/>
          <a:p>
            <a:r>
              <a:rPr lang="uk-UA" b="1" dirty="0">
                <a:solidFill>
                  <a:schemeClr val="tx1"/>
                </a:solidFill>
              </a:rPr>
              <a:t>Сьогодні Швеція, котра є лідером у «сміттєвому» бізнесі,  потерпає від нестачі відходів, і змушена придбавати їх у сусідніх країнах для того, аби підтримувати своє «</a:t>
            </a:r>
            <a:r>
              <a:rPr lang="uk-UA" b="1" dirty="0" err="1">
                <a:solidFill>
                  <a:schemeClr val="tx1"/>
                </a:solidFill>
              </a:rPr>
              <a:t>виробничосміттєве</a:t>
            </a:r>
            <a:r>
              <a:rPr lang="uk-UA" b="1" dirty="0">
                <a:solidFill>
                  <a:schemeClr val="tx1"/>
                </a:solidFill>
              </a:rPr>
              <a:t>» існування. Відмінність у тому, що у Швеції діє інший принцип – особа, яка надає послуги з утилізації сміття (як це пропонується зробити у нас) насправді не надає такі послуги, а купує ресурс у споживачів. І саме за такої ситуації Швеція розпочала активно очищати море та узбережжя від відходів (сміття) та у стані дефіциту почала розробляти нові технології – наприклад, будівництва доріг зі здобутих з моря відходів. </a:t>
            </a:r>
          </a:p>
          <a:p>
            <a:endParaRPr lang="uk-UA" dirty="0"/>
          </a:p>
        </p:txBody>
      </p:sp>
      <p:pic>
        <p:nvPicPr>
          <p:cNvPr id="7170" name="Picture 2" descr="Картинки по запросу швеція переробка смітт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579" y="188640"/>
            <a:ext cx="60960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823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1\Documents\РАЗНОЕ\Блоги\Смітники фото\14875137_163525387441520_843945746_n (640x4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0682"/>
            <a:ext cx="8496944" cy="6372708"/>
          </a:xfrm>
          <a:prstGeom prst="rect">
            <a:avLst/>
          </a:prstGeom>
          <a:noFill/>
          <a:extLst>
            <a:ext uri="{909E8E84-426E-40DD-AFC4-6F175D3DCCD1}">
              <a14:hiddenFill xmlns:a14="http://schemas.microsoft.com/office/drawing/2010/main">
                <a:solidFill>
                  <a:srgbClr val="FFFFFF"/>
                </a:solidFill>
              </a14:hiddenFill>
            </a:ext>
          </a:extLst>
        </p:spPr>
      </p:pic>
      <p:sp>
        <p:nvSpPr>
          <p:cNvPr id="3" name="Текст 2"/>
          <p:cNvSpPr>
            <a:spLocks noGrp="1"/>
          </p:cNvSpPr>
          <p:nvPr>
            <p:ph type="body" idx="1"/>
          </p:nvPr>
        </p:nvSpPr>
        <p:spPr>
          <a:xfrm>
            <a:off x="3419872" y="3427036"/>
            <a:ext cx="5693858" cy="1946180"/>
          </a:xfrm>
          <a:solidFill>
            <a:srgbClr val="92D050"/>
          </a:solidFill>
        </p:spPr>
        <p:txBody>
          <a:bodyPr/>
          <a:lstStyle/>
          <a:p>
            <a:r>
              <a:rPr lang="uk-UA" b="1" dirty="0">
                <a:solidFill>
                  <a:schemeClr val="tx1"/>
                </a:solidFill>
              </a:rPr>
              <a:t>Відносини власності та обумовлений ними природній рух коштів, ролі продавців і покупців не повинні порушуватися. Власник завжди має право збути своє майно в обмін на грошові кошти.</a:t>
            </a:r>
          </a:p>
        </p:txBody>
      </p:sp>
    </p:spTree>
    <p:extLst>
      <p:ext uri="{BB962C8B-B14F-4D97-AF65-F5344CB8AC3E}">
        <p14:creationId xmlns:p14="http://schemas.microsoft.com/office/powerpoint/2010/main" val="1106580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04048" y="260648"/>
            <a:ext cx="3816423" cy="6336703"/>
          </a:xfrm>
        </p:spPr>
        <p:txBody>
          <a:bodyPr>
            <a:normAutofit fontScale="92500" lnSpcReduction="10000"/>
          </a:bodyPr>
          <a:lstStyle/>
          <a:p>
            <a:r>
              <a:rPr lang="uk-UA" b="1" dirty="0">
                <a:solidFill>
                  <a:schemeClr val="tx1"/>
                </a:solidFill>
              </a:rPr>
              <a:t>Пропозиції більш активно штрафувати власника майна (відходів) за те, що він ним не так розпорядився (викинув сміття на узбіччя тощо) – неефективні і неприродні, так само як і змушувати його в будь-який спосіб сортувати сміття тощо. Натомість, якщо власнику відходів буде запропоновано декілька гривень в обмін на здавані ним ресурси (відходи), відсортовані належним чином, розібрані за групами, то такий власник завжди із задоволенням реалізує своє природнє юридичне право продати своє майно. Або ж не він особисто, то замість нього інші особи, які в силу природніх причин (майнової скрути) забажають стати власниками певного ресурсу та продати </a:t>
            </a:r>
            <a:r>
              <a:rPr lang="uk-UA" b="1" dirty="0" smtClean="0">
                <a:solidFill>
                  <a:schemeClr val="tx1"/>
                </a:solidFill>
              </a:rPr>
              <a:t>його.</a:t>
            </a:r>
            <a:endParaRPr lang="uk-UA" dirty="0"/>
          </a:p>
        </p:txBody>
      </p:sp>
      <p:pic>
        <p:nvPicPr>
          <p:cNvPr id="9218" name="Picture 2" descr="C:\Users\1\Documents\РАЗНОЕ\Блоги\Смітники фото\15424467_194587794335279_190305923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3"/>
            <a:ext cx="4608512" cy="614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610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8" y="260648"/>
            <a:ext cx="8496944" cy="1500187"/>
          </a:xfrm>
        </p:spPr>
        <p:txBody>
          <a:bodyPr/>
          <a:lstStyle/>
          <a:p>
            <a:r>
              <a:rPr lang="uk-UA" b="1" dirty="0">
                <a:solidFill>
                  <a:schemeClr val="tx1"/>
                </a:solidFill>
              </a:rPr>
              <a:t>У стратегічному вираженні відходи – це не сміття, а ресурс, майно, опосередковані «живі» гроші. Такий ресурс просто необхідно освоювати за правильними природніми економічними (та юридичними) законами, а не за штучними теоріями та стратегіями.</a:t>
            </a:r>
          </a:p>
        </p:txBody>
      </p:sp>
      <p:pic>
        <p:nvPicPr>
          <p:cNvPr id="10242" name="Picture 2" descr="C:\Users\1\Documents\РАЗНОЕ\Блоги\Смітники фото\15416819_194587791001946_200341337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96995"/>
            <a:ext cx="6336704"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095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bg1"/>
            </a:gs>
            <a:gs pos="61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996952"/>
            <a:ext cx="3528392" cy="3096344"/>
          </a:xfrm>
        </p:spPr>
        <p:txBody>
          <a:bodyPr>
            <a:normAutofit/>
          </a:bodyPr>
          <a:lstStyle/>
          <a:p>
            <a:pPr algn="ctr"/>
            <a:r>
              <a:rPr lang="uk-UA" sz="5400" i="1" dirty="0" smtClean="0">
                <a:effectLst>
                  <a:outerShdw blurRad="38100" dist="38100" dir="2700000" algn="tl">
                    <a:srgbClr val="000000">
                      <a:alpha val="43137"/>
                    </a:srgbClr>
                  </a:outerShdw>
                </a:effectLst>
              </a:rPr>
              <a:t>Дякую </a:t>
            </a:r>
            <a:br>
              <a:rPr lang="uk-UA" sz="5400" i="1" dirty="0" smtClean="0">
                <a:effectLst>
                  <a:outerShdw blurRad="38100" dist="38100" dir="2700000" algn="tl">
                    <a:srgbClr val="000000">
                      <a:alpha val="43137"/>
                    </a:srgbClr>
                  </a:outerShdw>
                </a:effectLst>
              </a:rPr>
            </a:br>
            <a:r>
              <a:rPr lang="uk-UA" sz="5400" i="1" dirty="0" smtClean="0">
                <a:effectLst>
                  <a:outerShdw blurRad="38100" dist="38100" dir="2700000" algn="tl">
                    <a:srgbClr val="000000">
                      <a:alpha val="43137"/>
                    </a:srgbClr>
                  </a:outerShdw>
                </a:effectLst>
              </a:rPr>
              <a:t>за </a:t>
            </a:r>
            <a:br>
              <a:rPr lang="uk-UA" sz="5400" i="1" dirty="0" smtClean="0">
                <a:effectLst>
                  <a:outerShdw blurRad="38100" dist="38100" dir="2700000" algn="tl">
                    <a:srgbClr val="000000">
                      <a:alpha val="43137"/>
                    </a:srgbClr>
                  </a:outerShdw>
                </a:effectLst>
              </a:rPr>
            </a:br>
            <a:r>
              <a:rPr lang="uk-UA" sz="5400" i="1" dirty="0" smtClean="0">
                <a:effectLst>
                  <a:outerShdw blurRad="38100" dist="38100" dir="2700000" algn="tl">
                    <a:srgbClr val="000000">
                      <a:alpha val="43137"/>
                    </a:srgbClr>
                  </a:outerShdw>
                </a:effectLst>
              </a:rPr>
              <a:t>увагу!</a:t>
            </a:r>
            <a:endParaRPr lang="uk-UA" sz="5400" i="1" dirty="0">
              <a:effectLst>
                <a:outerShdw blurRad="38100" dist="38100" dir="2700000" algn="tl">
                  <a:srgbClr val="000000">
                    <a:alpha val="43137"/>
                  </a:srgbClr>
                </a:outerShdw>
              </a:effectLst>
            </a:endParaRPr>
          </a:p>
        </p:txBody>
      </p:sp>
      <p:pic>
        <p:nvPicPr>
          <p:cNvPr id="11266" name="Picture 2" descr="C:\Users\1\Desktop\На сайт\cropped-сайту.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88640"/>
            <a:ext cx="3014464" cy="301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52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73121" y="2276872"/>
            <a:ext cx="8352928"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t>два </a:t>
            </a:r>
            <a:r>
              <a:rPr lang="ru-RU" sz="3200" b="1" dirty="0" err="1" smtClean="0"/>
              <a:t>базові</a:t>
            </a:r>
            <a:r>
              <a:rPr lang="ru-RU" sz="3200" b="1" dirty="0" smtClean="0"/>
              <a:t> </a:t>
            </a:r>
            <a:r>
              <a:rPr lang="ru-RU" sz="3200" b="1" dirty="0" err="1" smtClean="0"/>
              <a:t>основні</a:t>
            </a:r>
            <a:r>
              <a:rPr lang="ru-RU" sz="3200" b="1" dirty="0" smtClean="0"/>
              <a:t> </a:t>
            </a:r>
            <a:r>
              <a:rPr lang="ru-RU" sz="3200" b="1" dirty="0" err="1" smtClean="0"/>
              <a:t>принципи</a:t>
            </a:r>
            <a:r>
              <a:rPr lang="ru-RU" sz="3200" b="1" dirty="0" smtClean="0"/>
              <a:t> (</a:t>
            </a:r>
            <a:r>
              <a:rPr lang="ru-RU" sz="3200" b="1" dirty="0" err="1" smtClean="0"/>
              <a:t>вектори</a:t>
            </a:r>
            <a:r>
              <a:rPr lang="ru-RU" sz="3200" b="1" dirty="0" smtClean="0"/>
              <a:t>) </a:t>
            </a:r>
            <a:r>
              <a:rPr lang="ru-RU" sz="3200" b="1" dirty="0" err="1" smtClean="0"/>
              <a:t>розвитку</a:t>
            </a:r>
            <a:r>
              <a:rPr lang="ru-RU" sz="3200" b="1" dirty="0" smtClean="0"/>
              <a:t> </a:t>
            </a:r>
            <a:r>
              <a:rPr lang="ru-RU" sz="3200" b="1" dirty="0" err="1" smtClean="0"/>
              <a:t>законодавства</a:t>
            </a:r>
            <a:r>
              <a:rPr lang="ru-RU" sz="3200" b="1" dirty="0" smtClean="0"/>
              <a:t> в </a:t>
            </a:r>
            <a:r>
              <a:rPr lang="ru-RU" sz="3200" b="1" dirty="0" err="1" smtClean="0"/>
              <a:t>напрямі</a:t>
            </a:r>
            <a:r>
              <a:rPr lang="ru-RU" sz="3200" b="1" dirty="0" smtClean="0"/>
              <a:t> </a:t>
            </a:r>
            <a:r>
              <a:rPr lang="ru-RU" sz="3200" b="1" dirty="0" err="1" smtClean="0"/>
              <a:t>поводження</a:t>
            </a:r>
            <a:r>
              <a:rPr lang="ru-RU" sz="3200" b="1" dirty="0" smtClean="0"/>
              <a:t> з </a:t>
            </a:r>
            <a:r>
              <a:rPr lang="ru-RU" sz="3200" b="1" dirty="0" err="1" smtClean="0"/>
              <a:t>відходами</a:t>
            </a:r>
            <a:endParaRPr lang="uk-UA" sz="3200" b="1" dirty="0"/>
          </a:p>
        </p:txBody>
      </p:sp>
      <p:sp>
        <p:nvSpPr>
          <p:cNvPr id="5" name="TextBox 4"/>
          <p:cNvSpPr txBox="1"/>
          <p:nvPr/>
        </p:nvSpPr>
        <p:spPr>
          <a:xfrm>
            <a:off x="251520" y="260648"/>
            <a:ext cx="8640960" cy="1569660"/>
          </a:xfrm>
          <a:prstGeom prst="rect">
            <a:avLst/>
          </a:prstGeom>
          <a:noFill/>
        </p:spPr>
        <p:txBody>
          <a:bodyPr wrap="square" rtlCol="0">
            <a:spAutoFit/>
          </a:bodyPr>
          <a:lstStyle/>
          <a:p>
            <a:r>
              <a:rPr lang="ru-RU" sz="3200" dirty="0" smtClean="0"/>
              <a:t>Проект </a:t>
            </a:r>
            <a:r>
              <a:rPr lang="ru-RU" sz="3200" dirty="0" err="1" smtClean="0"/>
              <a:t>Національної</a:t>
            </a:r>
            <a:r>
              <a:rPr lang="ru-RU" sz="3200" dirty="0" smtClean="0"/>
              <a:t> </a:t>
            </a:r>
            <a:r>
              <a:rPr lang="ru-RU" sz="3200" dirty="0" err="1" smtClean="0"/>
              <a:t>стратегії</a:t>
            </a:r>
            <a:r>
              <a:rPr lang="ru-RU" sz="3200" dirty="0" smtClean="0"/>
              <a:t> </a:t>
            </a:r>
            <a:r>
              <a:rPr lang="ru-RU" sz="3200" dirty="0" err="1" smtClean="0"/>
              <a:t>поводження</a:t>
            </a:r>
            <a:r>
              <a:rPr lang="ru-RU" sz="3200" dirty="0" smtClean="0"/>
              <a:t> з </a:t>
            </a:r>
            <a:r>
              <a:rPr lang="ru-RU" sz="3200" dirty="0" err="1" smtClean="0"/>
              <a:t>відходами</a:t>
            </a:r>
            <a:r>
              <a:rPr lang="ru-RU" sz="3200" dirty="0" smtClean="0"/>
              <a:t> для </a:t>
            </a:r>
            <a:r>
              <a:rPr lang="ru-RU" sz="3200" dirty="0" err="1" smtClean="0"/>
              <a:t>України</a:t>
            </a:r>
            <a:r>
              <a:rPr lang="ru-RU" sz="3200" dirty="0" smtClean="0"/>
              <a:t>, </a:t>
            </a:r>
            <a:r>
              <a:rPr lang="ru-RU" sz="3200" dirty="0" err="1" smtClean="0"/>
              <a:t>розділ</a:t>
            </a:r>
            <a:r>
              <a:rPr lang="ru-RU" sz="3200" dirty="0" smtClean="0"/>
              <a:t> ІІ «</a:t>
            </a:r>
            <a:r>
              <a:rPr lang="ru-RU" sz="3200" dirty="0" err="1" smtClean="0"/>
              <a:t>Стратегічні</a:t>
            </a:r>
            <a:r>
              <a:rPr lang="ru-RU" sz="3200" dirty="0" smtClean="0"/>
              <a:t> </a:t>
            </a:r>
            <a:r>
              <a:rPr lang="ru-RU" sz="3200" dirty="0" err="1" smtClean="0"/>
              <a:t>цілі</a:t>
            </a:r>
            <a:r>
              <a:rPr lang="ru-RU" sz="3200" dirty="0" smtClean="0"/>
              <a:t>, </a:t>
            </a:r>
            <a:r>
              <a:rPr lang="ru-RU" sz="3200" dirty="0" err="1" smtClean="0"/>
              <a:t>принципи</a:t>
            </a:r>
            <a:r>
              <a:rPr lang="ru-RU" sz="3200" dirty="0" smtClean="0"/>
              <a:t> та </a:t>
            </a:r>
            <a:r>
              <a:rPr lang="ru-RU" sz="3200" dirty="0" err="1" smtClean="0"/>
              <a:t>задачі</a:t>
            </a:r>
            <a:r>
              <a:rPr lang="ru-RU" sz="3200" dirty="0" smtClean="0"/>
              <a:t>»:</a:t>
            </a:r>
            <a:endParaRPr lang="uk-UA" sz="3200" dirty="0"/>
          </a:p>
        </p:txBody>
      </p:sp>
      <p:sp>
        <p:nvSpPr>
          <p:cNvPr id="6" name="Скругленный прямоугольник 5"/>
          <p:cNvSpPr/>
          <p:nvPr/>
        </p:nvSpPr>
        <p:spPr>
          <a:xfrm>
            <a:off x="373121" y="4653136"/>
            <a:ext cx="3262775"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solidFill>
                  <a:srgbClr val="FFFF00"/>
                </a:solidFill>
              </a:rPr>
              <a:t>Забруднювач платить</a:t>
            </a:r>
            <a:endParaRPr lang="uk-UA" sz="3200" b="1" dirty="0">
              <a:solidFill>
                <a:srgbClr val="FFFF00"/>
              </a:solidFill>
            </a:endParaRPr>
          </a:p>
        </p:txBody>
      </p:sp>
      <p:sp>
        <p:nvSpPr>
          <p:cNvPr id="7" name="Скругленный прямоугольник 6"/>
          <p:cNvSpPr/>
          <p:nvPr/>
        </p:nvSpPr>
        <p:spPr>
          <a:xfrm>
            <a:off x="5220072" y="4653136"/>
            <a:ext cx="3262775"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smtClean="0">
                <a:solidFill>
                  <a:srgbClr val="FFFF00"/>
                </a:solidFill>
              </a:rPr>
              <a:t>Користувач платить</a:t>
            </a:r>
            <a:endParaRPr lang="uk-UA" sz="3200" b="1" dirty="0">
              <a:solidFill>
                <a:srgbClr val="FFFF00"/>
              </a:solidFill>
            </a:endParaRPr>
          </a:p>
        </p:txBody>
      </p:sp>
      <p:sp>
        <p:nvSpPr>
          <p:cNvPr id="9" name="Стрелка вниз 8"/>
          <p:cNvSpPr/>
          <p:nvPr/>
        </p:nvSpPr>
        <p:spPr>
          <a:xfrm>
            <a:off x="1835696" y="3933056"/>
            <a:ext cx="288032" cy="720080"/>
          </a:xfrm>
          <a:prstGeom prst="downArrow">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Стрелка вниз 9"/>
          <p:cNvSpPr/>
          <p:nvPr/>
        </p:nvSpPr>
        <p:spPr>
          <a:xfrm>
            <a:off x="6543182" y="3933056"/>
            <a:ext cx="288032" cy="720080"/>
          </a:xfrm>
          <a:prstGeom prst="downArrow">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090716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ocuments\РАЗНОЕ\Блоги\Смітники фото\15909855_208484726278919_1800932134_n (640x4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7"/>
            <a:ext cx="8496944" cy="6372707"/>
          </a:xfrm>
          <a:prstGeom prst="rect">
            <a:avLst/>
          </a:prstGeom>
          <a:noFill/>
          <a:extLst>
            <a:ext uri="{909E8E84-426E-40DD-AFC4-6F175D3DCCD1}">
              <a14:hiddenFill xmlns:a14="http://schemas.microsoft.com/office/drawing/2010/main">
                <a:solidFill>
                  <a:srgbClr val="FFFFFF"/>
                </a:solidFill>
              </a14:hiddenFill>
            </a:ext>
          </a:extLst>
        </p:spPr>
      </p:pic>
      <p:sp>
        <p:nvSpPr>
          <p:cNvPr id="5" name="Текст 4"/>
          <p:cNvSpPr>
            <a:spLocks noGrp="1"/>
          </p:cNvSpPr>
          <p:nvPr>
            <p:ph type="body" idx="1"/>
          </p:nvPr>
        </p:nvSpPr>
        <p:spPr>
          <a:xfrm>
            <a:off x="251520" y="188641"/>
            <a:ext cx="8568952" cy="1872207"/>
          </a:xfrm>
        </p:spPr>
        <p:txBody>
          <a:bodyPr>
            <a:noAutofit/>
          </a:bodyPr>
          <a:lstStyle/>
          <a:p>
            <a:pPr algn="r"/>
            <a:r>
              <a:rPr lang="uk-UA" sz="2800" b="1" i="1" dirty="0" smtClean="0">
                <a:solidFill>
                  <a:schemeClr val="bg1"/>
                </a:solidFill>
              </a:rPr>
              <a:t>Особа, яка забруднює навколишнє середовище та скидає відходи, або ж замовляє утилізацію відходів повинна компенсувати усі витрати суспільству (оплатити вартість послуг з утилізації).</a:t>
            </a:r>
            <a:endParaRPr lang="uk-UA" sz="2800" b="1" i="1" dirty="0">
              <a:solidFill>
                <a:schemeClr val="bg1"/>
              </a:solidFill>
            </a:endParaRPr>
          </a:p>
        </p:txBody>
      </p:sp>
      <p:sp>
        <p:nvSpPr>
          <p:cNvPr id="7" name="TextBox 6"/>
          <p:cNvSpPr txBox="1"/>
          <p:nvPr/>
        </p:nvSpPr>
        <p:spPr>
          <a:xfrm>
            <a:off x="323528" y="5517232"/>
            <a:ext cx="8496944" cy="954107"/>
          </a:xfrm>
          <a:prstGeom prst="rect">
            <a:avLst/>
          </a:prstGeom>
          <a:solidFill>
            <a:schemeClr val="accent3">
              <a:lumMod val="50000"/>
            </a:schemeClr>
          </a:solidFill>
        </p:spPr>
        <p:txBody>
          <a:bodyPr wrap="square" rtlCol="0">
            <a:spAutoFit/>
          </a:bodyPr>
          <a:lstStyle/>
          <a:p>
            <a:r>
              <a:rPr lang="uk-UA" sz="2800" b="1" dirty="0">
                <a:solidFill>
                  <a:srgbClr val="FFFF00"/>
                </a:solidFill>
              </a:rPr>
              <a:t>Однак є підстави вважати </a:t>
            </a:r>
            <a:r>
              <a:rPr lang="uk-UA" sz="2800" b="1" dirty="0" smtClean="0">
                <a:solidFill>
                  <a:srgbClr val="FFFF00"/>
                </a:solidFill>
              </a:rPr>
              <a:t>подібне формулювання </a:t>
            </a:r>
            <a:r>
              <a:rPr lang="uk-UA" sz="2800" b="1" dirty="0">
                <a:solidFill>
                  <a:srgbClr val="FFFF00"/>
                </a:solidFill>
              </a:rPr>
              <a:t>принципів </a:t>
            </a:r>
            <a:r>
              <a:rPr lang="uk-UA" sz="2800" b="1" dirty="0" smtClean="0">
                <a:solidFill>
                  <a:srgbClr val="FFFF00"/>
                </a:solidFill>
              </a:rPr>
              <a:t>неправильним.</a:t>
            </a:r>
            <a:endParaRPr lang="uk-UA" sz="2800" b="1" dirty="0">
              <a:solidFill>
                <a:srgbClr val="FFFF00"/>
              </a:solidFill>
            </a:endParaRPr>
          </a:p>
        </p:txBody>
      </p:sp>
    </p:spTree>
    <p:extLst>
      <p:ext uri="{BB962C8B-B14F-4D97-AF65-F5344CB8AC3E}">
        <p14:creationId xmlns:p14="http://schemas.microsoft.com/office/powerpoint/2010/main" val="956670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rot="21165530">
            <a:off x="106942" y="341002"/>
            <a:ext cx="4569207" cy="2179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smtClean="0">
                <a:solidFill>
                  <a:schemeClr val="tx1"/>
                </a:solidFill>
              </a:rPr>
              <a:t>відносини</a:t>
            </a:r>
            <a:r>
              <a:rPr lang="ru-RU" sz="2400" b="1" dirty="0" smtClean="0">
                <a:solidFill>
                  <a:schemeClr val="tx1"/>
                </a:solidFill>
              </a:rPr>
              <a:t> </a:t>
            </a:r>
            <a:r>
              <a:rPr lang="ru-RU" sz="2400" b="1" dirty="0" err="1" smtClean="0">
                <a:solidFill>
                  <a:schemeClr val="tx1"/>
                </a:solidFill>
              </a:rPr>
              <a:t>матеріального</a:t>
            </a:r>
            <a:r>
              <a:rPr lang="ru-RU" sz="2400" b="1" dirty="0" smtClean="0">
                <a:solidFill>
                  <a:schemeClr val="tx1"/>
                </a:solidFill>
              </a:rPr>
              <a:t> (</a:t>
            </a:r>
            <a:r>
              <a:rPr lang="ru-RU" sz="2400" b="1" dirty="0" err="1" smtClean="0">
                <a:solidFill>
                  <a:schemeClr val="tx1"/>
                </a:solidFill>
              </a:rPr>
              <a:t>цивільно</a:t>
            </a:r>
            <a:r>
              <a:rPr lang="ru-RU" sz="2400" b="1" dirty="0" smtClean="0">
                <a:solidFill>
                  <a:schemeClr val="tx1"/>
                </a:solidFill>
              </a:rPr>
              <a:t>-правового) та </a:t>
            </a:r>
            <a:r>
              <a:rPr lang="ru-RU" sz="2400" b="1" dirty="0" err="1" smtClean="0">
                <a:solidFill>
                  <a:schemeClr val="tx1"/>
                </a:solidFill>
              </a:rPr>
              <a:t>господарського</a:t>
            </a:r>
            <a:r>
              <a:rPr lang="ru-RU" sz="2400" b="1" dirty="0" smtClean="0">
                <a:solidFill>
                  <a:schemeClr val="tx1"/>
                </a:solidFill>
              </a:rPr>
              <a:t> характеру</a:t>
            </a:r>
            <a:endParaRPr lang="uk-UA" sz="2400" b="1" dirty="0">
              <a:solidFill>
                <a:schemeClr val="tx1"/>
              </a:solidFill>
            </a:endParaRPr>
          </a:p>
        </p:txBody>
      </p:sp>
      <p:sp>
        <p:nvSpPr>
          <p:cNvPr id="5" name="Табличка 4"/>
          <p:cNvSpPr/>
          <p:nvPr/>
        </p:nvSpPr>
        <p:spPr>
          <a:xfrm>
            <a:off x="3131840" y="2528900"/>
            <a:ext cx="2880319" cy="1836204"/>
          </a:xfrm>
          <a:prstGeom prst="plaqu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solidFill>
                  <a:srgbClr val="FFFF00"/>
                </a:solidFill>
              </a:rPr>
              <a:t>ВЛАСНІСТЬ</a:t>
            </a:r>
          </a:p>
          <a:p>
            <a:pPr algn="ctr"/>
            <a:endParaRPr lang="uk-UA" dirty="0"/>
          </a:p>
        </p:txBody>
      </p:sp>
      <p:sp>
        <p:nvSpPr>
          <p:cNvPr id="9" name="Овал 8"/>
          <p:cNvSpPr/>
          <p:nvPr/>
        </p:nvSpPr>
        <p:spPr>
          <a:xfrm>
            <a:off x="107504" y="2528900"/>
            <a:ext cx="3024336" cy="18362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tx1"/>
                </a:solidFill>
              </a:rPr>
              <a:t>завжди має певну ціну</a:t>
            </a:r>
            <a:endParaRPr lang="uk-UA" sz="2400" b="1" dirty="0">
              <a:solidFill>
                <a:schemeClr val="tx1"/>
              </a:solidFill>
            </a:endParaRPr>
          </a:p>
        </p:txBody>
      </p:sp>
      <p:sp>
        <p:nvSpPr>
          <p:cNvPr id="10" name="Овал 9"/>
          <p:cNvSpPr/>
          <p:nvPr/>
        </p:nvSpPr>
        <p:spPr>
          <a:xfrm>
            <a:off x="6012159" y="2573894"/>
            <a:ext cx="2952329" cy="17912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tx1"/>
                </a:solidFill>
              </a:rPr>
              <a:t>власність зобов’язує</a:t>
            </a:r>
            <a:endParaRPr lang="uk-UA" sz="2400" b="1" dirty="0">
              <a:solidFill>
                <a:schemeClr val="tx1"/>
              </a:solidFill>
            </a:endParaRPr>
          </a:p>
        </p:txBody>
      </p:sp>
      <p:sp>
        <p:nvSpPr>
          <p:cNvPr id="11" name="Овал 10"/>
          <p:cNvSpPr/>
          <p:nvPr/>
        </p:nvSpPr>
        <p:spPr>
          <a:xfrm rot="617430">
            <a:off x="4644008" y="349870"/>
            <a:ext cx="4320480" cy="217903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smtClean="0">
                <a:solidFill>
                  <a:schemeClr val="tx1"/>
                </a:solidFill>
              </a:rPr>
              <a:t>наріжний</a:t>
            </a:r>
            <a:r>
              <a:rPr lang="ru-RU" sz="2400" b="1" dirty="0" smtClean="0">
                <a:solidFill>
                  <a:schemeClr val="tx1"/>
                </a:solidFill>
              </a:rPr>
              <a:t> </a:t>
            </a:r>
            <a:r>
              <a:rPr lang="ru-RU" sz="2400" b="1" dirty="0" err="1" smtClean="0">
                <a:solidFill>
                  <a:schemeClr val="tx1"/>
                </a:solidFill>
              </a:rPr>
              <a:t>камінь</a:t>
            </a:r>
            <a:r>
              <a:rPr lang="ru-RU" sz="2400" b="1" dirty="0" smtClean="0">
                <a:solidFill>
                  <a:schemeClr val="tx1"/>
                </a:solidFill>
              </a:rPr>
              <a:t> будь-</a:t>
            </a:r>
            <a:r>
              <a:rPr lang="ru-RU" sz="2400" b="1" dirty="0" err="1" smtClean="0">
                <a:solidFill>
                  <a:schemeClr val="tx1"/>
                </a:solidFill>
              </a:rPr>
              <a:t>якого</a:t>
            </a:r>
            <a:r>
              <a:rPr lang="ru-RU" sz="2400" b="1" dirty="0" smtClean="0">
                <a:solidFill>
                  <a:schemeClr val="tx1"/>
                </a:solidFill>
              </a:rPr>
              <a:t> </a:t>
            </a:r>
            <a:r>
              <a:rPr lang="ru-RU" sz="2400" b="1" dirty="0" err="1" smtClean="0">
                <a:solidFill>
                  <a:schemeClr val="tx1"/>
                </a:solidFill>
              </a:rPr>
              <a:t>суспільного</a:t>
            </a:r>
            <a:r>
              <a:rPr lang="ru-RU" sz="2400" b="1" dirty="0" smtClean="0">
                <a:solidFill>
                  <a:schemeClr val="tx1"/>
                </a:solidFill>
              </a:rPr>
              <a:t> </a:t>
            </a:r>
            <a:r>
              <a:rPr lang="ru-RU" sz="2400" b="1" dirty="0" err="1" smtClean="0">
                <a:solidFill>
                  <a:schemeClr val="tx1"/>
                </a:solidFill>
              </a:rPr>
              <a:t>цивілізаційного</a:t>
            </a:r>
            <a:r>
              <a:rPr lang="ru-RU" sz="2400" b="1" dirty="0" smtClean="0">
                <a:solidFill>
                  <a:schemeClr val="tx1"/>
                </a:solidFill>
              </a:rPr>
              <a:t> </a:t>
            </a:r>
            <a:r>
              <a:rPr lang="ru-RU" sz="2400" b="1" dirty="0" err="1" smtClean="0">
                <a:solidFill>
                  <a:schemeClr val="tx1"/>
                </a:solidFill>
              </a:rPr>
              <a:t>розвитку</a:t>
            </a:r>
            <a:endParaRPr lang="uk-UA" sz="2400" b="1" dirty="0">
              <a:solidFill>
                <a:schemeClr val="tx1"/>
              </a:solidFill>
            </a:endParaRPr>
          </a:p>
        </p:txBody>
      </p:sp>
      <p:sp>
        <p:nvSpPr>
          <p:cNvPr id="12" name="Овал 11"/>
          <p:cNvSpPr/>
          <p:nvPr/>
        </p:nvSpPr>
        <p:spPr>
          <a:xfrm rot="20855414">
            <a:off x="4617309" y="4400538"/>
            <a:ext cx="4149948" cy="22976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solidFill>
                  <a:schemeClr val="tx1"/>
                </a:solidFill>
              </a:rPr>
              <a:t>вся продуктивна діяльність обертається навколо відносин власності</a:t>
            </a:r>
            <a:endParaRPr lang="uk-UA" sz="3600" b="1" dirty="0">
              <a:solidFill>
                <a:schemeClr val="tx1"/>
              </a:solidFill>
            </a:endParaRPr>
          </a:p>
        </p:txBody>
      </p:sp>
      <p:sp>
        <p:nvSpPr>
          <p:cNvPr id="13" name="Овал 12"/>
          <p:cNvSpPr/>
          <p:nvPr/>
        </p:nvSpPr>
        <p:spPr>
          <a:xfrm rot="586747">
            <a:off x="284672" y="4346404"/>
            <a:ext cx="4413497" cy="233498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smtClean="0">
                <a:solidFill>
                  <a:schemeClr val="tx1"/>
                </a:solidFill>
              </a:rPr>
              <a:t>конкретний</a:t>
            </a:r>
            <a:r>
              <a:rPr lang="ru-RU" sz="2400" b="1" dirty="0" smtClean="0">
                <a:solidFill>
                  <a:schemeClr val="tx1"/>
                </a:solidFill>
              </a:rPr>
              <a:t> </a:t>
            </a:r>
            <a:r>
              <a:rPr lang="ru-RU" sz="2400" b="1" dirty="0" err="1" smtClean="0">
                <a:solidFill>
                  <a:schemeClr val="tx1"/>
                </a:solidFill>
              </a:rPr>
              <a:t>автономний</a:t>
            </a:r>
            <a:r>
              <a:rPr lang="ru-RU" sz="2400" b="1" dirty="0" smtClean="0">
                <a:solidFill>
                  <a:schemeClr val="tx1"/>
                </a:solidFill>
              </a:rPr>
              <a:t> </a:t>
            </a:r>
            <a:r>
              <a:rPr lang="ru-RU" sz="2400" b="1" dirty="0" err="1" smtClean="0">
                <a:solidFill>
                  <a:schemeClr val="tx1"/>
                </a:solidFill>
              </a:rPr>
              <a:t>майновий</a:t>
            </a:r>
            <a:r>
              <a:rPr lang="ru-RU" sz="2400" b="1" dirty="0" smtClean="0">
                <a:solidFill>
                  <a:schemeClr val="tx1"/>
                </a:solidFill>
              </a:rPr>
              <a:t> </a:t>
            </a:r>
            <a:r>
              <a:rPr lang="ru-RU" sz="2400" b="1" dirty="0" err="1" smtClean="0">
                <a:solidFill>
                  <a:schemeClr val="tx1"/>
                </a:solidFill>
              </a:rPr>
              <a:t>інтерес</a:t>
            </a:r>
            <a:r>
              <a:rPr lang="ru-RU" sz="2400" b="1" dirty="0" smtClean="0">
                <a:solidFill>
                  <a:schemeClr val="tx1"/>
                </a:solidFill>
              </a:rPr>
              <a:t> </a:t>
            </a:r>
            <a:r>
              <a:rPr lang="ru-RU" sz="2400" b="1" dirty="0" err="1" smtClean="0">
                <a:solidFill>
                  <a:schemeClr val="tx1"/>
                </a:solidFill>
              </a:rPr>
              <a:t>визначеної</a:t>
            </a:r>
            <a:r>
              <a:rPr lang="ru-RU" sz="2400" b="1" dirty="0" smtClean="0">
                <a:solidFill>
                  <a:schemeClr val="tx1"/>
                </a:solidFill>
              </a:rPr>
              <a:t> особи </a:t>
            </a:r>
            <a:r>
              <a:rPr lang="ru-RU" sz="2400" b="1" dirty="0" err="1" smtClean="0">
                <a:solidFill>
                  <a:schemeClr val="tx1"/>
                </a:solidFill>
              </a:rPr>
              <a:t>щодо</a:t>
            </a:r>
            <a:r>
              <a:rPr lang="ru-RU" sz="2400" b="1" dirty="0" smtClean="0">
                <a:solidFill>
                  <a:schemeClr val="tx1"/>
                </a:solidFill>
              </a:rPr>
              <a:t> «</a:t>
            </a:r>
            <a:r>
              <a:rPr lang="ru-RU" sz="2400" b="1" dirty="0" err="1" smtClean="0">
                <a:solidFill>
                  <a:schemeClr val="tx1"/>
                </a:solidFill>
              </a:rPr>
              <a:t>своїх</a:t>
            </a:r>
            <a:r>
              <a:rPr lang="ru-RU" sz="2400" b="1" dirty="0" smtClean="0">
                <a:solidFill>
                  <a:schemeClr val="tx1"/>
                </a:solidFill>
              </a:rPr>
              <a:t>» </a:t>
            </a:r>
            <a:r>
              <a:rPr lang="ru-RU" sz="2400" b="1" dirty="0" err="1" smtClean="0">
                <a:solidFill>
                  <a:schemeClr val="tx1"/>
                </a:solidFill>
              </a:rPr>
              <a:t>активів</a:t>
            </a:r>
            <a:r>
              <a:rPr lang="ru-RU" sz="2400" b="1" dirty="0" smtClean="0">
                <a:solidFill>
                  <a:schemeClr val="tx1"/>
                </a:solidFill>
              </a:rPr>
              <a:t> (</a:t>
            </a:r>
            <a:r>
              <a:rPr lang="ru-RU" sz="2400" b="1" dirty="0" err="1" smtClean="0">
                <a:solidFill>
                  <a:schemeClr val="tx1"/>
                </a:solidFill>
              </a:rPr>
              <a:t>ресурсів</a:t>
            </a:r>
            <a:r>
              <a:rPr lang="ru-RU" sz="2400" b="1" dirty="0" smtClean="0">
                <a:solidFill>
                  <a:schemeClr val="tx1"/>
                </a:solidFill>
              </a:rPr>
              <a:t>)</a:t>
            </a:r>
            <a:endParaRPr lang="uk-UA" sz="2400" b="1" dirty="0">
              <a:solidFill>
                <a:schemeClr val="tx1"/>
              </a:solidFill>
            </a:endParaRPr>
          </a:p>
        </p:txBody>
      </p:sp>
    </p:spTree>
    <p:extLst>
      <p:ext uri="{BB962C8B-B14F-4D97-AF65-F5344CB8AC3E}">
        <p14:creationId xmlns:p14="http://schemas.microsoft.com/office/powerpoint/2010/main" val="3479241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Documents\РАЗНОЕ\Блоги\Смітники фото\Смітни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53" y="246156"/>
            <a:ext cx="8508845" cy="63816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260648"/>
            <a:ext cx="8496944" cy="1200329"/>
          </a:xfrm>
          <a:prstGeom prst="rect">
            <a:avLst/>
          </a:prstGeom>
          <a:noFill/>
        </p:spPr>
        <p:txBody>
          <a:bodyPr wrap="square" rtlCol="0">
            <a:spAutoFit/>
          </a:bodyPr>
          <a:lstStyle/>
          <a:p>
            <a:r>
              <a:rPr lang="uk-UA" sz="3600" b="1" dirty="0" smtClean="0">
                <a:solidFill>
                  <a:schemeClr val="tx2">
                    <a:lumMod val="75000"/>
                  </a:schemeClr>
                </a:solidFill>
              </a:rPr>
              <a:t>Відходи </a:t>
            </a:r>
            <a:r>
              <a:rPr lang="uk-UA" sz="3600" b="1" dirty="0">
                <a:solidFill>
                  <a:schemeClr val="tx2">
                    <a:lumMod val="75000"/>
                  </a:schemeClr>
                </a:solidFill>
              </a:rPr>
              <a:t>– це майно </a:t>
            </a:r>
            <a:r>
              <a:rPr lang="uk-UA" sz="3600" b="1" dirty="0" smtClean="0">
                <a:solidFill>
                  <a:schemeClr val="tx2">
                    <a:lumMod val="75000"/>
                  </a:schemeClr>
                </a:solidFill>
              </a:rPr>
              <a:t>(</a:t>
            </a:r>
            <a:r>
              <a:rPr lang="uk-UA" sz="3600" b="1" dirty="0">
                <a:solidFill>
                  <a:schemeClr val="tx2">
                    <a:lumMod val="75000"/>
                  </a:schemeClr>
                </a:solidFill>
              </a:rPr>
              <a:t>ресурси, </a:t>
            </a:r>
            <a:endParaRPr lang="uk-UA" sz="3600" b="1" dirty="0" smtClean="0">
              <a:solidFill>
                <a:schemeClr val="tx2">
                  <a:lumMod val="75000"/>
                </a:schemeClr>
              </a:solidFill>
            </a:endParaRPr>
          </a:p>
          <a:p>
            <a:r>
              <a:rPr lang="uk-UA" sz="3600" b="1" dirty="0" smtClean="0">
                <a:solidFill>
                  <a:schemeClr val="tx2">
                    <a:lumMod val="75000"/>
                  </a:schemeClr>
                </a:solidFill>
              </a:rPr>
              <a:t>активи), що придбано власником</a:t>
            </a:r>
            <a:endParaRPr lang="uk-UA" sz="3600" b="1" dirty="0">
              <a:solidFill>
                <a:schemeClr val="tx2">
                  <a:lumMod val="75000"/>
                </a:schemeClr>
              </a:solidFill>
            </a:endParaRPr>
          </a:p>
        </p:txBody>
      </p:sp>
    </p:spTree>
    <p:extLst>
      <p:ext uri="{BB962C8B-B14F-4D97-AF65-F5344CB8AC3E}">
        <p14:creationId xmlns:p14="http://schemas.microsoft.com/office/powerpoint/2010/main" val="92331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148064" y="404664"/>
            <a:ext cx="3739952" cy="5688632"/>
          </a:xfrm>
        </p:spPr>
        <p:txBody>
          <a:bodyPr>
            <a:normAutofit/>
          </a:bodyPr>
          <a:lstStyle/>
          <a:p>
            <a:r>
              <a:rPr lang="uk-UA" sz="2400" b="1" dirty="0" smtClean="0">
                <a:solidFill>
                  <a:schemeClr val="tx2">
                    <a:lumMod val="75000"/>
                  </a:schemeClr>
                </a:solidFill>
              </a:rPr>
              <a:t>Відносини у сфері поводження з відходами – це ті ж самі відносини власності – можливо, дещо трансформовані та спотворені (навмисно чи випадково, під час пошуку методів і напрямів розв’язання поточних проблем) ситуативно емоційним «непотрібним» і «шкідливим» характером відходів, за якого їх треба «позбуватися»</a:t>
            </a:r>
            <a:endParaRPr lang="uk-UA" sz="2400" b="1" dirty="0">
              <a:solidFill>
                <a:schemeClr val="tx2">
                  <a:lumMod val="75000"/>
                </a:schemeClr>
              </a:solidFill>
            </a:endParaRPr>
          </a:p>
        </p:txBody>
      </p:sp>
      <p:pic>
        <p:nvPicPr>
          <p:cNvPr id="4098" name="Picture 2" descr="C:\Users\1\Documents\РАЗНОЕ\Блоги\Смітники фото\14875060_163525377441521_191234197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475252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055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83568" y="332656"/>
            <a:ext cx="7772400" cy="1800200"/>
          </a:xfrm>
        </p:spPr>
        <p:txBody>
          <a:bodyPr>
            <a:noAutofit/>
          </a:bodyPr>
          <a:lstStyle/>
          <a:p>
            <a:r>
              <a:rPr lang="uk-UA" sz="2800" dirty="0">
                <a:solidFill>
                  <a:schemeClr val="tx2">
                    <a:lumMod val="75000"/>
                  </a:schemeClr>
                </a:solidFill>
              </a:rPr>
              <a:t>Всі речі та предмети, що спрямовуються до місць видалення відходів (упаковки, товари та ін.) належали споживачеві на праві власності (були ним придбані за свої кошти). </a:t>
            </a:r>
          </a:p>
        </p:txBody>
      </p:sp>
      <p:sp>
        <p:nvSpPr>
          <p:cNvPr id="5" name="Пятиугольник 4"/>
          <p:cNvSpPr/>
          <p:nvPr/>
        </p:nvSpPr>
        <p:spPr>
          <a:xfrm>
            <a:off x="395536" y="2420888"/>
            <a:ext cx="3312368" cy="1368152"/>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chemeClr val="tx2">
                    <a:lumMod val="75000"/>
                  </a:schemeClr>
                </a:solidFill>
              </a:rPr>
              <a:t>власник предмету</a:t>
            </a:r>
            <a:endParaRPr lang="uk-UA" sz="2800" dirty="0"/>
          </a:p>
        </p:txBody>
      </p:sp>
      <p:sp>
        <p:nvSpPr>
          <p:cNvPr id="6" name="Нашивка 5"/>
          <p:cNvSpPr/>
          <p:nvPr/>
        </p:nvSpPr>
        <p:spPr>
          <a:xfrm>
            <a:off x="3647104" y="2420888"/>
            <a:ext cx="1800200" cy="1368152"/>
          </a:xfrm>
          <a:prstGeom prst="chevr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7" name="Прямоугольник 6"/>
          <p:cNvSpPr/>
          <p:nvPr/>
        </p:nvSpPr>
        <p:spPr>
          <a:xfrm>
            <a:off x="5724128" y="2420888"/>
            <a:ext cx="3024336" cy="13681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solidFill>
                  <a:schemeClr val="tx2">
                    <a:lumMod val="75000"/>
                  </a:schemeClr>
                </a:solidFill>
              </a:rPr>
              <a:t>особа, яка замовляє послуги з утилізації</a:t>
            </a:r>
            <a:endParaRPr lang="uk-UA" sz="2800" b="1" dirty="0">
              <a:solidFill>
                <a:schemeClr val="tx2">
                  <a:lumMod val="75000"/>
                </a:schemeClr>
              </a:solidFill>
            </a:endParaRPr>
          </a:p>
        </p:txBody>
      </p:sp>
      <p:sp>
        <p:nvSpPr>
          <p:cNvPr id="8" name="TextBox 7"/>
          <p:cNvSpPr txBox="1"/>
          <p:nvPr/>
        </p:nvSpPr>
        <p:spPr>
          <a:xfrm>
            <a:off x="395536" y="5013176"/>
            <a:ext cx="8352928" cy="369332"/>
          </a:xfrm>
          <a:prstGeom prst="rect">
            <a:avLst/>
          </a:prstGeom>
          <a:noFill/>
        </p:spPr>
        <p:txBody>
          <a:bodyPr wrap="square" rtlCol="0">
            <a:spAutoFit/>
          </a:bodyPr>
          <a:lstStyle/>
          <a:p>
            <a:endParaRPr lang="uk-UA" dirty="0"/>
          </a:p>
        </p:txBody>
      </p:sp>
      <p:sp>
        <p:nvSpPr>
          <p:cNvPr id="10" name="TextBox 9"/>
          <p:cNvSpPr txBox="1"/>
          <p:nvPr/>
        </p:nvSpPr>
        <p:spPr>
          <a:xfrm>
            <a:off x="251520" y="4043680"/>
            <a:ext cx="8640960" cy="2831544"/>
          </a:xfrm>
          <a:prstGeom prst="rect">
            <a:avLst/>
          </a:prstGeom>
          <a:noFill/>
        </p:spPr>
        <p:txBody>
          <a:bodyPr wrap="square" rtlCol="0">
            <a:spAutoFit/>
          </a:bodyPr>
          <a:lstStyle/>
          <a:p>
            <a:r>
              <a:rPr lang="uk-UA" sz="2000" b="1" dirty="0" smtClean="0">
                <a:solidFill>
                  <a:schemeClr val="tx2">
                    <a:lumMod val="75000"/>
                  </a:schemeClr>
                </a:solidFill>
              </a:rPr>
              <a:t>Переводячи придбаний товар у категорію «побутові відходи», які дістають зневажливу та принизливу назву «сміття», споживач фактично викидає свої гроші. Власник майна (ресурсу) стає замовником свідомо оплачуваних дій зі свого «збіднення». Викинувши свої гроші, споживач (за Проектом розглядуваної стратегії – забруднювач території) ще і платить за те, що його майно (ресурс) утилізують, вивезуть, «кудись подінуть з очей геть» (тобто, платить вже двічі). І на закріпленні цього принципу наполягає Проект стратегії. </a:t>
            </a:r>
          </a:p>
          <a:p>
            <a:endParaRPr lang="uk-UA" dirty="0"/>
          </a:p>
        </p:txBody>
      </p:sp>
    </p:spTree>
    <p:extLst>
      <p:ext uri="{BB962C8B-B14F-4D97-AF65-F5344CB8AC3E}">
        <p14:creationId xmlns:p14="http://schemas.microsoft.com/office/powerpoint/2010/main" val="3739338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23529" y="188640"/>
            <a:ext cx="3833663" cy="6264695"/>
          </a:xfrm>
        </p:spPr>
        <p:txBody>
          <a:bodyPr>
            <a:normAutofit fontScale="92500" lnSpcReduction="20000"/>
          </a:bodyPr>
          <a:lstStyle/>
          <a:p>
            <a:r>
              <a:rPr lang="uk-UA" b="1" dirty="0" smtClean="0">
                <a:solidFill>
                  <a:schemeClr val="tx2">
                    <a:lumMod val="75000"/>
                  </a:schemeClr>
                </a:solidFill>
              </a:rPr>
              <a:t>Особа, яка утилізує відходи, набуває у власність (з повним правом володіти, користуватися, розпоряджатися) «корисну масу» - купу пластику, скла, картону тощо, маючи можливість робити все, що заманеться (отримувати будь-які корисні властивості від переробки отриманого майна (ресурсу): від сортування, відокремлення, приміром, пластику (скла, металу тощо) та його подальшої переробки на предмети побутового та промислового вжитку, до банального отримання біогазів або газу з органічних відходів (за законодавством України вони, до речі, віднесені до джерел альтернативної енергетики) і спалювання паперу та інших подібних відходів на сміттєспалювальних заводах з отриманням електричної та теплової енергії.</a:t>
            </a:r>
            <a:endParaRPr lang="uk-UA" b="1" dirty="0">
              <a:solidFill>
                <a:schemeClr val="tx2">
                  <a:lumMod val="75000"/>
                </a:schemeClr>
              </a:solidFill>
            </a:endParaRPr>
          </a:p>
        </p:txBody>
      </p:sp>
      <p:pic>
        <p:nvPicPr>
          <p:cNvPr id="5122" name="Picture 2" descr="C:\Users\1\Documents\РАЗНОЕ\Блоги\Смітники фото\15910194_208484772945581_179172241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192" y="314848"/>
            <a:ext cx="4765884" cy="635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975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1\Documents\РАЗНОЕ\Блоги\Смітники фото\15032504_175403469587045_417883378_n (640x4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96653"/>
            <a:ext cx="8520945" cy="6390710"/>
          </a:xfrm>
          <a:prstGeom prst="rect">
            <a:avLst/>
          </a:prstGeom>
          <a:noFill/>
          <a:extLst>
            <a:ext uri="{909E8E84-426E-40DD-AFC4-6F175D3DCCD1}">
              <a14:hiddenFill xmlns:a14="http://schemas.microsoft.com/office/drawing/2010/main">
                <a:solidFill>
                  <a:srgbClr val="FFFFFF"/>
                </a:solidFill>
              </a14:hiddenFill>
            </a:ext>
          </a:extLst>
        </p:spPr>
      </p:pic>
      <p:sp>
        <p:nvSpPr>
          <p:cNvPr id="3" name="Текст 2"/>
          <p:cNvSpPr>
            <a:spLocks noGrp="1"/>
          </p:cNvSpPr>
          <p:nvPr>
            <p:ph type="body" idx="1"/>
          </p:nvPr>
        </p:nvSpPr>
        <p:spPr>
          <a:xfrm>
            <a:off x="827584" y="620688"/>
            <a:ext cx="7772400" cy="1500187"/>
          </a:xfrm>
          <a:solidFill>
            <a:srgbClr val="92D050"/>
          </a:solidFill>
        </p:spPr>
        <p:txBody>
          <a:bodyPr>
            <a:normAutofit lnSpcReduction="10000"/>
          </a:bodyPr>
          <a:lstStyle/>
          <a:p>
            <a:r>
              <a:rPr lang="uk-UA" b="1" dirty="0">
                <a:solidFill>
                  <a:schemeClr val="tx1"/>
                </a:solidFill>
              </a:rPr>
              <a:t>Більше того, особі, яка утилізує такі відходи (тобто, фактично переробляє їх) надходять кошти в якості плати за вивезення та утилізацію сміття та кошти від того, що ця особа, власне, отримує корисні властивості від переробки сміття. Тобто, ця особа вже «заробляє двічі», на відміну від споживача, який «втрачає двічі».</a:t>
            </a:r>
          </a:p>
        </p:txBody>
      </p:sp>
    </p:spTree>
    <p:extLst>
      <p:ext uri="{BB962C8B-B14F-4D97-AF65-F5344CB8AC3E}">
        <p14:creationId xmlns:p14="http://schemas.microsoft.com/office/powerpoint/2010/main" val="298351137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811</Words>
  <Application>Microsoft Office PowerPoint</Application>
  <PresentationFormat>Экран (4:3)</PresentationFormat>
  <Paragraphs>32</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16</cp:revision>
  <dcterms:created xsi:type="dcterms:W3CDTF">2017-10-02T08:20:00Z</dcterms:created>
  <dcterms:modified xsi:type="dcterms:W3CDTF">2017-10-02T10:18:22Z</dcterms:modified>
</cp:coreProperties>
</file>